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56" r:id="rId3"/>
    <p:sldId id="257" r:id="rId4"/>
    <p:sldId id="283" r:id="rId5"/>
    <p:sldId id="284" r:id="rId6"/>
    <p:sldId id="285" r:id="rId7"/>
    <p:sldId id="258" r:id="rId8"/>
    <p:sldId id="260" r:id="rId9"/>
    <p:sldId id="261" r:id="rId10"/>
    <p:sldId id="259" r:id="rId11"/>
    <p:sldId id="263" r:id="rId12"/>
    <p:sldId id="264" r:id="rId13"/>
    <p:sldId id="262" r:id="rId14"/>
    <p:sldId id="265" r:id="rId15"/>
    <p:sldId id="266" r:id="rId16"/>
    <p:sldId id="267" r:id="rId17"/>
    <p:sldId id="269" r:id="rId18"/>
    <p:sldId id="270" r:id="rId19"/>
    <p:sldId id="268" r:id="rId20"/>
    <p:sldId id="272" r:id="rId21"/>
    <p:sldId id="273" r:id="rId22"/>
    <p:sldId id="271" r:id="rId23"/>
    <p:sldId id="275" r:id="rId24"/>
    <p:sldId id="274" r:id="rId25"/>
    <p:sldId id="279" r:id="rId26"/>
    <p:sldId id="276" r:id="rId27"/>
    <p:sldId id="277" r:id="rId28"/>
    <p:sldId id="280" r:id="rId29"/>
    <p:sldId id="282" r:id="rId30"/>
    <p:sldId id="278" r:id="rId31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Estilo temático 1 - Énfasis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7872" autoAdjust="0"/>
    <p:restoredTop sz="94660"/>
  </p:normalViewPr>
  <p:slideViewPr>
    <p:cSldViewPr>
      <p:cViewPr varScale="1">
        <p:scale>
          <a:sx n="83" d="100"/>
          <a:sy n="83" d="100"/>
        </p:scale>
        <p:origin x="-336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37462" y="6413747"/>
            <a:ext cx="9144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9144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Imagen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725" y="6211458"/>
            <a:ext cx="691851" cy="613451"/>
          </a:xfrm>
          <a:prstGeom prst="rect">
            <a:avLst/>
          </a:prstGeom>
        </p:spPr>
      </p:pic>
      <p:graphicFrame>
        <p:nvGraphicFramePr>
          <p:cNvPr id="14" name="13 Tabla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626194537"/>
              </p:ext>
            </p:extLst>
          </p:nvPr>
        </p:nvGraphicFramePr>
        <p:xfrm>
          <a:off x="866062" y="6400800"/>
          <a:ext cx="8136904" cy="518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40360"/>
                <a:gridCol w="4896544"/>
              </a:tblGrid>
              <a:tr h="216024">
                <a:tc>
                  <a:txBody>
                    <a:bodyPr/>
                    <a:lstStyle/>
                    <a:p>
                      <a:r>
                        <a:rPr lang="es-CO" sz="1100" noProof="0" dirty="0" smtClean="0">
                          <a:solidFill>
                            <a:schemeClr val="bg1"/>
                          </a:solidFill>
                        </a:rPr>
                        <a:t>Gestión de Infraestructura Vial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solidFill>
                            <a:schemeClr val="bg1"/>
                          </a:solidFill>
                        </a:rPr>
                        <a:t>Ing. German Ignacio Vélez Villegas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216024">
                <a:tc>
                  <a:txBody>
                    <a:bodyPr/>
                    <a:lstStyle/>
                    <a:p>
                      <a:r>
                        <a:rPr lang="es-CO" sz="1100" noProof="0" dirty="0" smtClean="0">
                          <a:solidFill>
                            <a:schemeClr val="bg1"/>
                          </a:solidFill>
                        </a:rPr>
                        <a:t>http://www.giv.com.co/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solidFill>
                            <a:schemeClr val="bg1"/>
                          </a:solidFill>
                        </a:rPr>
                        <a:t>Teléfono: +57 318- 777-6666  MEDELLIN COLOMBIA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5AB1-506C-4315-B8C7-0FF76EB5E6A1}" type="datetimeFigureOut">
              <a:rPr lang="es-CO" smtClean="0"/>
              <a:t>20/11/2015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53E68-6D8F-49A4-9B3C-26C41934FD5A}" type="slidenum">
              <a:rPr lang="es-CO" smtClean="0"/>
              <a:t>‹Nº›</a:t>
            </a:fld>
            <a:endParaRPr lang="es-CO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5" y="6211458"/>
            <a:ext cx="691851" cy="6134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5AB1-506C-4315-B8C7-0FF76EB5E6A1}" type="datetimeFigureOut">
              <a:rPr lang="es-CO" smtClean="0"/>
              <a:t>20/11/2015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53E68-6D8F-49A4-9B3C-26C41934FD5A}" type="slidenum">
              <a:rPr lang="es-CO" smtClean="0"/>
              <a:t>‹Nº›</a:t>
            </a:fld>
            <a:endParaRPr lang="es-CO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Imagen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725" y="6211458"/>
            <a:ext cx="691851" cy="613451"/>
          </a:xfrm>
          <a:prstGeom prst="rect">
            <a:avLst/>
          </a:prstGeom>
        </p:spPr>
      </p:pic>
      <p:graphicFrame>
        <p:nvGraphicFramePr>
          <p:cNvPr id="14" name="13 Tabla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626194537"/>
              </p:ext>
            </p:extLst>
          </p:nvPr>
        </p:nvGraphicFramePr>
        <p:xfrm>
          <a:off x="866062" y="6400800"/>
          <a:ext cx="8136904" cy="518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40360"/>
                <a:gridCol w="4896544"/>
              </a:tblGrid>
              <a:tr h="216024">
                <a:tc>
                  <a:txBody>
                    <a:bodyPr/>
                    <a:lstStyle/>
                    <a:p>
                      <a:r>
                        <a:rPr lang="es-CO" sz="1100" noProof="0" dirty="0" smtClean="0">
                          <a:solidFill>
                            <a:schemeClr val="bg1"/>
                          </a:solidFill>
                        </a:rPr>
                        <a:t>Gestión de Infraestructura Vial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solidFill>
                            <a:schemeClr val="bg1"/>
                          </a:solidFill>
                        </a:rPr>
                        <a:t>Ing. German Ignacio Vélez Villegas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216024">
                <a:tc>
                  <a:txBody>
                    <a:bodyPr/>
                    <a:lstStyle/>
                    <a:p>
                      <a:r>
                        <a:rPr lang="es-CO" sz="1100" noProof="0" dirty="0" smtClean="0">
                          <a:solidFill>
                            <a:schemeClr val="bg1"/>
                          </a:solidFill>
                        </a:rPr>
                        <a:t>http://www.giv.com.co/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solidFill>
                            <a:schemeClr val="bg1"/>
                          </a:solidFill>
                        </a:rPr>
                        <a:t>Teléfono: +57 318- 777-6666  MEDELLIN COLOMBIA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5"/>
            <a:ext cx="3703320" cy="402335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5AB1-506C-4315-B8C7-0FF76EB5E6A1}" type="datetimeFigureOut">
              <a:rPr lang="es-CO" smtClean="0"/>
              <a:t>20/11/2015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53E68-6D8F-49A4-9B3C-26C41934FD5A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5"/>
            <a:ext cx="3703320" cy="32867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5AB1-506C-4315-B8C7-0FF76EB5E6A1}" type="datetimeFigureOut">
              <a:rPr lang="es-CO" smtClean="0"/>
              <a:t>20/11/2015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53E68-6D8F-49A4-9B3C-26C41934FD5A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5AB1-506C-4315-B8C7-0FF76EB5E6A1}" type="datetimeFigureOut">
              <a:rPr lang="es-CO" smtClean="0"/>
              <a:t>20/11/2015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53E68-6D8F-49A4-9B3C-26C41934FD5A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5AB1-506C-4315-B8C7-0FF76EB5E6A1}" type="datetimeFigureOut">
              <a:rPr lang="es-CO" smtClean="0"/>
              <a:t>20/11/2015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53E68-6D8F-49A4-9B3C-26C41934FD5A}" type="slidenum">
              <a:rPr lang="es-CO" smtClean="0"/>
              <a:t>‹Nº›</a:t>
            </a:fld>
            <a:endParaRPr lang="es-CO"/>
          </a:p>
        </p:txBody>
      </p:sp>
      <p:pic>
        <p:nvPicPr>
          <p:cNvPr id="13" name="Imagen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725" y="6211458"/>
            <a:ext cx="691851" cy="613451"/>
          </a:xfrm>
          <a:prstGeom prst="rect">
            <a:avLst/>
          </a:prstGeom>
        </p:spPr>
      </p:pic>
      <p:graphicFrame>
        <p:nvGraphicFramePr>
          <p:cNvPr id="14" name="13 Tabla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626194537"/>
              </p:ext>
            </p:extLst>
          </p:nvPr>
        </p:nvGraphicFramePr>
        <p:xfrm>
          <a:off x="866062" y="6400800"/>
          <a:ext cx="8136904" cy="518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40360"/>
                <a:gridCol w="4896544"/>
              </a:tblGrid>
              <a:tr h="216024">
                <a:tc>
                  <a:txBody>
                    <a:bodyPr/>
                    <a:lstStyle/>
                    <a:p>
                      <a:r>
                        <a:rPr lang="es-CO" sz="1100" noProof="0" dirty="0" smtClean="0">
                          <a:solidFill>
                            <a:schemeClr val="bg1"/>
                          </a:solidFill>
                        </a:rPr>
                        <a:t>Gestión de Infraestructura Vial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solidFill>
                            <a:schemeClr val="bg1"/>
                          </a:solidFill>
                        </a:rPr>
                        <a:t>Ing. German Ignacio Vélez Villegas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216024">
                <a:tc>
                  <a:txBody>
                    <a:bodyPr/>
                    <a:lstStyle/>
                    <a:p>
                      <a:r>
                        <a:rPr lang="es-CO" sz="1100" noProof="0" dirty="0" smtClean="0">
                          <a:solidFill>
                            <a:schemeClr val="bg1"/>
                          </a:solidFill>
                        </a:rPr>
                        <a:t>http://www.giv.com.co/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solidFill>
                            <a:schemeClr val="bg1"/>
                          </a:solidFill>
                        </a:rPr>
                        <a:t>Teléfono: +57 318- 777-6666  MEDELLIN COLOMBIA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7C2C5AB1-506C-4315-B8C7-0FF76EB5E6A1}" type="datetimeFigureOut">
              <a:rPr lang="es-CO" smtClean="0"/>
              <a:t>20/11/2015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E553E68-6D8F-49A4-9B3C-26C41934FD5A}" type="slidenum">
              <a:rPr lang="es-CO" smtClean="0"/>
              <a:t>‹Nº›</a:t>
            </a:fld>
            <a:endParaRPr lang="es-CO"/>
          </a:p>
        </p:txBody>
      </p:sp>
      <p:sp>
        <p:nvSpPr>
          <p:cNvPr id="11" name="CuadroTexto 9"/>
          <p:cNvSpPr txBox="1"/>
          <p:nvPr userDrawn="1"/>
        </p:nvSpPr>
        <p:spPr>
          <a:xfrm>
            <a:off x="836671" y="6409656"/>
            <a:ext cx="76286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schemeClr val="bg1"/>
                </a:solidFill>
              </a:rPr>
              <a:t>Ing. German Ignacio Vélez Villegas 	Teléfono: *57 318- 777-6666  MEDELLIN COLOMBIA</a:t>
            </a:r>
          </a:p>
          <a:p>
            <a:r>
              <a:rPr lang="es-CO" sz="1100" noProof="0" dirty="0" smtClean="0">
                <a:solidFill>
                  <a:schemeClr val="bg1"/>
                </a:solidFill>
              </a:rPr>
              <a:t>http://www.giv.com.co/  - Gestión de Infraestructura Vial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4948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5AB1-506C-4315-B8C7-0FF76EB5E6A1}" type="datetimeFigureOut">
              <a:rPr lang="es-CO" smtClean="0"/>
              <a:t>20/11/2015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53E68-6D8F-49A4-9B3C-26C41934FD5A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5AB1-506C-4315-B8C7-0FF76EB5E6A1}" type="datetimeFigureOut">
              <a:rPr lang="es-CO" smtClean="0"/>
              <a:t>20/11/2015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53E68-6D8F-49A4-9B3C-26C41934FD5A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5AB1-506C-4315-B8C7-0FF76EB5E6A1}" type="datetimeFigureOut">
              <a:rPr lang="es-CO" smtClean="0"/>
              <a:t>20/11/2015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53E68-6D8F-49A4-9B3C-26C41934FD5A}" type="slidenum">
              <a:rPr lang="es-CO" smtClean="0"/>
              <a:t>‹Nº›</a:t>
            </a:fld>
            <a:endParaRPr lang="es-CO"/>
          </a:p>
        </p:txBody>
      </p:sp>
      <p:pic>
        <p:nvPicPr>
          <p:cNvPr id="10" name="Imagen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725" y="6211458"/>
            <a:ext cx="691851" cy="613451"/>
          </a:xfrm>
          <a:prstGeom prst="rect">
            <a:avLst/>
          </a:prstGeom>
        </p:spPr>
      </p:pic>
      <p:graphicFrame>
        <p:nvGraphicFramePr>
          <p:cNvPr id="11" name="10 Tabla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626194537"/>
              </p:ext>
            </p:extLst>
          </p:nvPr>
        </p:nvGraphicFramePr>
        <p:xfrm>
          <a:off x="866062" y="6400800"/>
          <a:ext cx="8136904" cy="518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40360"/>
                <a:gridCol w="4896544"/>
              </a:tblGrid>
              <a:tr h="216024">
                <a:tc>
                  <a:txBody>
                    <a:bodyPr/>
                    <a:lstStyle/>
                    <a:p>
                      <a:r>
                        <a:rPr lang="es-CO" sz="1100" noProof="0" dirty="0" smtClean="0">
                          <a:solidFill>
                            <a:schemeClr val="bg1"/>
                          </a:solidFill>
                        </a:rPr>
                        <a:t>Gestión de Infraestructura Vial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solidFill>
                            <a:schemeClr val="bg1"/>
                          </a:solidFill>
                        </a:rPr>
                        <a:t>Ing. German Ignacio Vélez Villegas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216024">
                <a:tc>
                  <a:txBody>
                    <a:bodyPr/>
                    <a:lstStyle/>
                    <a:p>
                      <a:r>
                        <a:rPr lang="es-CO" sz="1100" noProof="0" dirty="0" smtClean="0">
                          <a:solidFill>
                            <a:schemeClr val="bg1"/>
                          </a:solidFill>
                        </a:rPr>
                        <a:t>http://www.giv.com.co/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solidFill>
                            <a:schemeClr val="bg1"/>
                          </a:solidFill>
                        </a:rPr>
                        <a:t>Teléfono: +57 318- 777-6666  MEDELLIN COLOMBIA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37462" y="6413747"/>
            <a:ext cx="9144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9144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Imagen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725" y="6211458"/>
            <a:ext cx="691851" cy="613451"/>
          </a:xfrm>
          <a:prstGeom prst="rect">
            <a:avLst/>
          </a:prstGeom>
        </p:spPr>
      </p:pic>
      <p:graphicFrame>
        <p:nvGraphicFramePr>
          <p:cNvPr id="14" name="13 Tabla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538594018"/>
              </p:ext>
            </p:extLst>
          </p:nvPr>
        </p:nvGraphicFramePr>
        <p:xfrm>
          <a:off x="866062" y="6400800"/>
          <a:ext cx="8136904" cy="518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40360"/>
                <a:gridCol w="4896544"/>
              </a:tblGrid>
              <a:tr h="216024">
                <a:tc>
                  <a:txBody>
                    <a:bodyPr/>
                    <a:lstStyle/>
                    <a:p>
                      <a:r>
                        <a:rPr lang="es-CO" sz="1100" noProof="0" dirty="0" smtClean="0">
                          <a:solidFill>
                            <a:schemeClr val="bg1"/>
                          </a:solidFill>
                        </a:rPr>
                        <a:t>Gestión de Infraestructura Vial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solidFill>
                            <a:schemeClr val="bg1"/>
                          </a:solidFill>
                        </a:rPr>
                        <a:t>Ing. German Ignacio Vélez Villegas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216024">
                <a:tc>
                  <a:txBody>
                    <a:bodyPr/>
                    <a:lstStyle/>
                    <a:p>
                      <a:r>
                        <a:rPr lang="es-CO" sz="1100" noProof="0" dirty="0" smtClean="0">
                          <a:solidFill>
                            <a:schemeClr val="bg1"/>
                          </a:solidFill>
                        </a:rPr>
                        <a:t>http://www.giv.com.co/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solidFill>
                            <a:schemeClr val="bg1"/>
                          </a:solidFill>
                        </a:rPr>
                        <a:t>Teléfono: +57 318- 777-6666  MEDELLIN COLOMBIA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90060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5AB1-506C-4315-B8C7-0FF76EB5E6A1}" type="datetimeFigureOut">
              <a:rPr lang="es-CO" smtClean="0"/>
              <a:pPr/>
              <a:t>20/11/2015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53E68-6D8F-49A4-9B3C-26C41934FD5A}" type="slidenum">
              <a:rPr lang="es-CO" smtClean="0"/>
              <a:pPr/>
              <a:t>‹Nº›</a:t>
            </a:fld>
            <a:endParaRPr lang="es-CO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5" y="6211458"/>
            <a:ext cx="691851" cy="613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3583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5AB1-506C-4315-B8C7-0FF76EB5E6A1}" type="datetimeFigureOut">
              <a:rPr lang="es-CO" smtClean="0"/>
              <a:pPr/>
              <a:t>20/11/2015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53E68-6D8F-49A4-9B3C-26C41934FD5A}" type="slidenum">
              <a:rPr lang="es-CO" smtClean="0"/>
              <a:pPr/>
              <a:t>‹Nº›</a:t>
            </a:fld>
            <a:endParaRPr lang="es-CO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Imagen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725" y="6211458"/>
            <a:ext cx="691851" cy="613451"/>
          </a:xfrm>
          <a:prstGeom prst="rect">
            <a:avLst/>
          </a:prstGeom>
        </p:spPr>
      </p:pic>
      <p:graphicFrame>
        <p:nvGraphicFramePr>
          <p:cNvPr id="14" name="13 Tabla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996504288"/>
              </p:ext>
            </p:extLst>
          </p:nvPr>
        </p:nvGraphicFramePr>
        <p:xfrm>
          <a:off x="866062" y="6400800"/>
          <a:ext cx="8136904" cy="518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40360"/>
                <a:gridCol w="4896544"/>
              </a:tblGrid>
              <a:tr h="216024">
                <a:tc>
                  <a:txBody>
                    <a:bodyPr/>
                    <a:lstStyle/>
                    <a:p>
                      <a:r>
                        <a:rPr lang="es-CO" sz="1100" noProof="0" dirty="0" smtClean="0">
                          <a:solidFill>
                            <a:schemeClr val="bg1"/>
                          </a:solidFill>
                        </a:rPr>
                        <a:t>Gestión de Infraestructura Vial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solidFill>
                            <a:schemeClr val="bg1"/>
                          </a:solidFill>
                        </a:rPr>
                        <a:t>Ing. German Ignacio Vélez Villegas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216024">
                <a:tc>
                  <a:txBody>
                    <a:bodyPr/>
                    <a:lstStyle/>
                    <a:p>
                      <a:r>
                        <a:rPr lang="es-CO" sz="1100" noProof="0" dirty="0" smtClean="0">
                          <a:solidFill>
                            <a:schemeClr val="bg1"/>
                          </a:solidFill>
                        </a:rPr>
                        <a:t>http://www.giv.com.co/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solidFill>
                            <a:schemeClr val="bg1"/>
                          </a:solidFill>
                        </a:rPr>
                        <a:t>Teléfono: +57 318- 777-6666  MEDELLIN COLOMBIA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58998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5"/>
            <a:ext cx="3703320" cy="402335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5AB1-506C-4315-B8C7-0FF76EB5E6A1}" type="datetimeFigureOut">
              <a:rPr lang="es-CO" smtClean="0"/>
              <a:pPr/>
              <a:t>20/11/2015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53E68-6D8F-49A4-9B3C-26C41934FD5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166225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5"/>
            <a:ext cx="3703320" cy="32867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5AB1-506C-4315-B8C7-0FF76EB5E6A1}" type="datetimeFigureOut">
              <a:rPr lang="es-CO" smtClean="0"/>
              <a:pPr/>
              <a:t>20/11/2015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53E68-6D8F-49A4-9B3C-26C41934FD5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115790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5AB1-506C-4315-B8C7-0FF76EB5E6A1}" type="datetimeFigureOut">
              <a:rPr lang="es-CO" smtClean="0"/>
              <a:pPr/>
              <a:t>20/11/2015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53E68-6D8F-49A4-9B3C-26C41934FD5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81497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5AB1-506C-4315-B8C7-0FF76EB5E6A1}" type="datetimeFigureOut">
              <a:rPr lang="es-CO" smtClean="0"/>
              <a:pPr/>
              <a:t>20/11/2015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53E68-6D8F-49A4-9B3C-26C41934FD5A}" type="slidenum">
              <a:rPr lang="es-CO" smtClean="0"/>
              <a:pPr/>
              <a:t>‹Nº›</a:t>
            </a:fld>
            <a:endParaRPr lang="es-CO"/>
          </a:p>
        </p:txBody>
      </p:sp>
      <p:pic>
        <p:nvPicPr>
          <p:cNvPr id="13" name="Imagen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725" y="6211458"/>
            <a:ext cx="691851" cy="613451"/>
          </a:xfrm>
          <a:prstGeom prst="rect">
            <a:avLst/>
          </a:prstGeom>
        </p:spPr>
      </p:pic>
      <p:graphicFrame>
        <p:nvGraphicFramePr>
          <p:cNvPr id="14" name="13 Tabla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832698365"/>
              </p:ext>
            </p:extLst>
          </p:nvPr>
        </p:nvGraphicFramePr>
        <p:xfrm>
          <a:off x="866062" y="6400800"/>
          <a:ext cx="8136904" cy="518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40360"/>
                <a:gridCol w="4896544"/>
              </a:tblGrid>
              <a:tr h="216024">
                <a:tc>
                  <a:txBody>
                    <a:bodyPr/>
                    <a:lstStyle/>
                    <a:p>
                      <a:r>
                        <a:rPr lang="es-CO" sz="1100" noProof="0" dirty="0" smtClean="0">
                          <a:solidFill>
                            <a:schemeClr val="bg1"/>
                          </a:solidFill>
                        </a:rPr>
                        <a:t>Gestión de Infraestructura Vial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solidFill>
                            <a:schemeClr val="bg1"/>
                          </a:solidFill>
                        </a:rPr>
                        <a:t>Ing. German Ignacio Vélez Villegas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216024">
                <a:tc>
                  <a:txBody>
                    <a:bodyPr/>
                    <a:lstStyle/>
                    <a:p>
                      <a:r>
                        <a:rPr lang="es-CO" sz="1100" noProof="0" dirty="0" smtClean="0">
                          <a:solidFill>
                            <a:schemeClr val="bg1"/>
                          </a:solidFill>
                        </a:rPr>
                        <a:t>http://www.giv.com.co/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solidFill>
                            <a:schemeClr val="bg1"/>
                          </a:solidFill>
                        </a:rPr>
                        <a:t>Teléfono: +57 318- 777-6666  MEDELLIN COLOMBIA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73427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7C2C5AB1-506C-4315-B8C7-0FF76EB5E6A1}" type="datetimeFigureOut">
              <a:rPr lang="es-CO" smtClean="0"/>
              <a:pPr/>
              <a:t>20/11/2015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s-CO">
              <a:solidFill>
                <a:srgbClr val="344068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E553E68-6D8F-49A4-9B3C-26C41934FD5A}" type="slidenum">
              <a:rPr lang="es-CO" smtClean="0">
                <a:solidFill>
                  <a:srgbClr val="344068"/>
                </a:solidFill>
              </a:rPr>
              <a:pPr/>
              <a:t>‹Nº›</a:t>
            </a:fld>
            <a:endParaRPr lang="es-CO">
              <a:solidFill>
                <a:srgbClr val="344068"/>
              </a:solidFill>
            </a:endParaRPr>
          </a:p>
        </p:txBody>
      </p:sp>
      <p:sp>
        <p:nvSpPr>
          <p:cNvPr id="11" name="CuadroTexto 9"/>
          <p:cNvSpPr txBox="1"/>
          <p:nvPr userDrawn="1"/>
        </p:nvSpPr>
        <p:spPr>
          <a:xfrm>
            <a:off x="836671" y="6409656"/>
            <a:ext cx="762865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solidFill>
                  <a:prstClr val="white"/>
                </a:solidFill>
              </a:rPr>
              <a:t>Ing. German Ignacio Vélez Villegas 	Teléfono: *57 318- 777-6666  MEDELLIN COLOMBIA</a:t>
            </a:r>
          </a:p>
          <a:p>
            <a:r>
              <a:rPr lang="es-CO" sz="1100" dirty="0" smtClean="0">
                <a:solidFill>
                  <a:prstClr val="white"/>
                </a:solidFill>
              </a:rPr>
              <a:t>http://www.giv.com.co/  - Gestión de Infraestructura Vial </a:t>
            </a:r>
          </a:p>
        </p:txBody>
      </p:sp>
    </p:spTree>
    <p:extLst>
      <p:ext uri="{BB962C8B-B14F-4D97-AF65-F5344CB8AC3E}">
        <p14:creationId xmlns:p14="http://schemas.microsoft.com/office/powerpoint/2010/main" val="13592160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4948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5AB1-506C-4315-B8C7-0FF76EB5E6A1}" type="datetimeFigureOut">
              <a:rPr lang="es-CO" smtClean="0"/>
              <a:pPr/>
              <a:t>20/11/2015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53E68-6D8F-49A4-9B3C-26C41934FD5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193811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5AB1-506C-4315-B8C7-0FF76EB5E6A1}" type="datetimeFigureOut">
              <a:rPr lang="es-CO" smtClean="0"/>
              <a:pPr/>
              <a:t>20/11/2015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53E68-6D8F-49A4-9B3C-26C41934FD5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493631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5AB1-506C-4315-B8C7-0FF76EB5E6A1}" type="datetimeFigureOut">
              <a:rPr lang="es-CO" smtClean="0"/>
              <a:pPr/>
              <a:t>20/11/2015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53E68-6D8F-49A4-9B3C-26C41934FD5A}" type="slidenum">
              <a:rPr lang="es-CO" smtClean="0"/>
              <a:pPr/>
              <a:t>‹Nº›</a:t>
            </a:fld>
            <a:endParaRPr lang="es-CO"/>
          </a:p>
        </p:txBody>
      </p:sp>
      <p:pic>
        <p:nvPicPr>
          <p:cNvPr id="10" name="Imagen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725" y="6211458"/>
            <a:ext cx="691851" cy="613451"/>
          </a:xfrm>
          <a:prstGeom prst="rect">
            <a:avLst/>
          </a:prstGeom>
        </p:spPr>
      </p:pic>
      <p:graphicFrame>
        <p:nvGraphicFramePr>
          <p:cNvPr id="11" name="10 Tabla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586346053"/>
              </p:ext>
            </p:extLst>
          </p:nvPr>
        </p:nvGraphicFramePr>
        <p:xfrm>
          <a:off x="866062" y="6400800"/>
          <a:ext cx="8136904" cy="518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40360"/>
                <a:gridCol w="4896544"/>
              </a:tblGrid>
              <a:tr h="216024">
                <a:tc>
                  <a:txBody>
                    <a:bodyPr/>
                    <a:lstStyle/>
                    <a:p>
                      <a:r>
                        <a:rPr lang="es-CO" sz="1100" noProof="0" dirty="0" smtClean="0">
                          <a:solidFill>
                            <a:schemeClr val="bg1"/>
                          </a:solidFill>
                        </a:rPr>
                        <a:t>Gestión de Infraestructura Vial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solidFill>
                            <a:schemeClr val="bg1"/>
                          </a:solidFill>
                        </a:rPr>
                        <a:t>Ing. German Ignacio Vélez Villegas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216024">
                <a:tc>
                  <a:txBody>
                    <a:bodyPr/>
                    <a:lstStyle/>
                    <a:p>
                      <a:r>
                        <a:rPr lang="es-CO" sz="1100" noProof="0" dirty="0" smtClean="0">
                          <a:solidFill>
                            <a:schemeClr val="bg1"/>
                          </a:solidFill>
                        </a:rPr>
                        <a:t>http://www.giv.com.co/ 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>
                          <a:solidFill>
                            <a:schemeClr val="bg1"/>
                          </a:solidFill>
                        </a:rPr>
                        <a:t>Teléfono: +57 318- 777-6666  MEDELLIN COLOMBIA</a:t>
                      </a:r>
                      <a:endParaRPr lang="es-CO" sz="11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26881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5734"/>
            <a:ext cx="75438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C2C5AB1-506C-4315-B8C7-0FF76EB5E6A1}" type="datetimeFigureOut">
              <a:rPr lang="es-CO" smtClean="0"/>
              <a:t>20/11/2015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8E553E68-6D8F-49A4-9B3C-26C41934FD5A}" type="slidenum">
              <a:rPr lang="es-CO" smtClean="0"/>
              <a:t>‹Nº›</a:t>
            </a:fld>
            <a:endParaRPr lang="es-CO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n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63725" y="6211458"/>
            <a:ext cx="691851" cy="613451"/>
          </a:xfrm>
          <a:prstGeom prst="rect">
            <a:avLst/>
          </a:prstGeom>
        </p:spPr>
      </p:pic>
      <p:graphicFrame>
        <p:nvGraphicFramePr>
          <p:cNvPr id="8" name="7 Tabla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467071750"/>
              </p:ext>
            </p:extLst>
          </p:nvPr>
        </p:nvGraphicFramePr>
        <p:xfrm>
          <a:off x="912376" y="6398324"/>
          <a:ext cx="8136904" cy="518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40360"/>
                <a:gridCol w="4896544"/>
              </a:tblGrid>
              <a:tr h="252000">
                <a:tc>
                  <a:txBody>
                    <a:bodyPr/>
                    <a:lstStyle/>
                    <a:p>
                      <a:r>
                        <a:rPr lang="es-CO" sz="1100" b="1" noProof="0" dirty="0" smtClean="0">
                          <a:solidFill>
                            <a:schemeClr val="bg1"/>
                          </a:solidFill>
                        </a:rPr>
                        <a:t>Gestión de Infraestructura Vial </a:t>
                      </a:r>
                      <a:endParaRPr lang="es-CO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 smtClean="0">
                          <a:solidFill>
                            <a:schemeClr val="bg1"/>
                          </a:solidFill>
                        </a:rPr>
                        <a:t>Ing. German Ignacio Vélez Villegas </a:t>
                      </a:r>
                      <a:endParaRPr lang="es-CO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252000">
                <a:tc>
                  <a:txBody>
                    <a:bodyPr/>
                    <a:lstStyle/>
                    <a:p>
                      <a:r>
                        <a:rPr lang="es-CO" sz="1100" b="1" noProof="0" dirty="0" smtClean="0">
                          <a:solidFill>
                            <a:schemeClr val="bg1"/>
                          </a:solidFill>
                        </a:rPr>
                        <a:t>http://www.giv.com.co/ </a:t>
                      </a:r>
                      <a:endParaRPr lang="es-CO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 smtClean="0">
                          <a:solidFill>
                            <a:schemeClr val="bg1"/>
                          </a:solidFill>
                        </a:rPr>
                        <a:t>Teléfono: +57 318- 777-6666  MEDELLIN COLOMBIA</a:t>
                      </a:r>
                      <a:endParaRPr lang="es-CO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5734"/>
            <a:ext cx="75438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C2C5AB1-506C-4315-B8C7-0FF76EB5E6A1}" type="datetimeFigureOut">
              <a:rPr lang="es-CO" smtClean="0"/>
              <a:pPr/>
              <a:t>20/11/2015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8E553E68-6D8F-49A4-9B3C-26C41934FD5A}" type="slidenum">
              <a:rPr lang="es-CO" smtClean="0"/>
              <a:pPr/>
              <a:t>‹Nº›</a:t>
            </a:fld>
            <a:endParaRPr lang="es-CO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n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63725" y="6211458"/>
            <a:ext cx="691851" cy="613451"/>
          </a:xfrm>
          <a:prstGeom prst="rect">
            <a:avLst/>
          </a:prstGeom>
        </p:spPr>
      </p:pic>
      <p:graphicFrame>
        <p:nvGraphicFramePr>
          <p:cNvPr id="8" name="7 Tabla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853034334"/>
              </p:ext>
            </p:extLst>
          </p:nvPr>
        </p:nvGraphicFramePr>
        <p:xfrm>
          <a:off x="912376" y="6398324"/>
          <a:ext cx="8136904" cy="518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40360"/>
                <a:gridCol w="4896544"/>
              </a:tblGrid>
              <a:tr h="252000">
                <a:tc>
                  <a:txBody>
                    <a:bodyPr/>
                    <a:lstStyle/>
                    <a:p>
                      <a:r>
                        <a:rPr lang="es-CO" sz="1100" b="1" noProof="0" dirty="0" smtClean="0">
                          <a:solidFill>
                            <a:schemeClr val="bg1"/>
                          </a:solidFill>
                        </a:rPr>
                        <a:t>Gestión de Infraestructura Vial </a:t>
                      </a:r>
                      <a:endParaRPr lang="es-CO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 smtClean="0">
                          <a:solidFill>
                            <a:schemeClr val="bg1"/>
                          </a:solidFill>
                        </a:rPr>
                        <a:t>Ing. German Ignacio Vélez Villegas </a:t>
                      </a:r>
                      <a:endParaRPr lang="es-CO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252000">
                <a:tc>
                  <a:txBody>
                    <a:bodyPr/>
                    <a:lstStyle/>
                    <a:p>
                      <a:r>
                        <a:rPr lang="es-CO" sz="1100" b="1" noProof="0" dirty="0" smtClean="0">
                          <a:solidFill>
                            <a:schemeClr val="bg1"/>
                          </a:solidFill>
                        </a:rPr>
                        <a:t>http://www.giv.com.co/ </a:t>
                      </a:r>
                      <a:endParaRPr lang="es-CO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 smtClean="0">
                          <a:solidFill>
                            <a:schemeClr val="bg1"/>
                          </a:solidFill>
                        </a:rPr>
                        <a:t>Teléfono: +57 318- 777-6666  MEDELLIN COLOMBIA</a:t>
                      </a:r>
                      <a:endParaRPr lang="es-CO" sz="11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8942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32656"/>
            <a:ext cx="7596336" cy="569725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10987" y="4236741"/>
            <a:ext cx="7175351" cy="1793167"/>
          </a:xfrm>
        </p:spPr>
        <p:txBody>
          <a:bodyPr>
            <a:normAutofit fontScale="90000"/>
          </a:bodyPr>
          <a:lstStyle/>
          <a:p>
            <a:pPr algn="ctr"/>
            <a:r>
              <a:rPr lang="es-ES" b="1" i="1" dirty="0" smtClean="0">
                <a:solidFill>
                  <a:schemeClr val="bg1"/>
                </a:solidFill>
                <a:effectLst/>
              </a:rPr>
              <a:t/>
            </a:r>
            <a:br>
              <a:rPr lang="es-ES" b="1" i="1" dirty="0" smtClean="0">
                <a:solidFill>
                  <a:schemeClr val="bg1"/>
                </a:solidFill>
                <a:effectLst/>
              </a:rPr>
            </a:br>
            <a:r>
              <a:rPr lang="es-ES" b="1" i="1" dirty="0">
                <a:solidFill>
                  <a:schemeClr val="bg1"/>
                </a:solidFill>
              </a:rPr>
              <a:t/>
            </a:r>
            <a:br>
              <a:rPr lang="es-ES" b="1" i="1" dirty="0">
                <a:solidFill>
                  <a:schemeClr val="bg1"/>
                </a:solidFill>
              </a:rPr>
            </a:br>
            <a:r>
              <a:rPr lang="es-ES" b="1" i="1" dirty="0" smtClean="0">
                <a:solidFill>
                  <a:schemeClr val="bg1"/>
                </a:solidFill>
              </a:rPr>
              <a:t/>
            </a:r>
            <a:br>
              <a:rPr lang="es-ES" b="1" i="1" dirty="0" smtClean="0">
                <a:solidFill>
                  <a:schemeClr val="bg1"/>
                </a:solidFill>
              </a:rPr>
            </a:br>
            <a:r>
              <a:rPr lang="es-ES" b="1" i="1" dirty="0" smtClean="0">
                <a:solidFill>
                  <a:srgbClr val="FF9933"/>
                </a:solidFill>
                <a:effectLst/>
              </a:rPr>
              <a:t>Retos en los Proyectos </a:t>
            </a:r>
            <a:r>
              <a:rPr lang="es-ES" b="1" i="1" dirty="0">
                <a:solidFill>
                  <a:srgbClr val="FF9933"/>
                </a:solidFill>
                <a:effectLst/>
              </a:rPr>
              <a:t>4ta </a:t>
            </a:r>
            <a:r>
              <a:rPr lang="es-ES" b="1" i="1" dirty="0" smtClean="0">
                <a:solidFill>
                  <a:srgbClr val="FF9933"/>
                </a:solidFill>
                <a:effectLst/>
              </a:rPr>
              <a:t>Generación</a:t>
            </a:r>
            <a:r>
              <a:rPr lang="es-ES" b="1" i="1" dirty="0" smtClean="0">
                <a:solidFill>
                  <a:schemeClr val="bg1"/>
                </a:solidFill>
                <a:effectLst/>
              </a:rPr>
              <a:t/>
            </a:r>
            <a:br>
              <a:rPr lang="es-ES" b="1" i="1" dirty="0" smtClean="0">
                <a:solidFill>
                  <a:schemeClr val="bg1"/>
                </a:solidFill>
                <a:effectLst/>
              </a:rPr>
            </a:br>
            <a:r>
              <a:rPr lang="es-ES" b="1" i="1" dirty="0">
                <a:solidFill>
                  <a:schemeClr val="bg1"/>
                </a:solidFill>
                <a:effectLst/>
              </a:rPr>
              <a:t/>
            </a:r>
            <a:br>
              <a:rPr lang="es-ES" b="1" i="1" dirty="0">
                <a:solidFill>
                  <a:schemeClr val="bg1"/>
                </a:solidFill>
                <a:effectLst/>
              </a:rPr>
            </a:br>
            <a:r>
              <a:rPr lang="es-ES" sz="3200" b="1" i="1" dirty="0" smtClean="0">
                <a:solidFill>
                  <a:schemeClr val="bg1"/>
                </a:solidFill>
                <a:effectLst/>
              </a:rPr>
              <a:t>Germán Ignacio Vélez Villegas</a:t>
            </a:r>
            <a:r>
              <a:rPr lang="es-ES" b="1" i="1" dirty="0" smtClean="0">
                <a:solidFill>
                  <a:schemeClr val="bg1"/>
                </a:solidFill>
                <a:effectLst/>
              </a:rPr>
              <a:t/>
            </a:r>
            <a:br>
              <a:rPr lang="es-ES" b="1" i="1" dirty="0" smtClean="0">
                <a:solidFill>
                  <a:schemeClr val="bg1"/>
                </a:solidFill>
                <a:effectLst/>
              </a:rPr>
            </a:br>
            <a:endParaRPr lang="es-CO" b="1" dirty="0">
              <a:solidFill>
                <a:schemeClr val="bg1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899592" y="5085184"/>
            <a:ext cx="7543800" cy="1143000"/>
          </a:xfrm>
        </p:spPr>
        <p:txBody>
          <a:bodyPr/>
          <a:lstStyle/>
          <a:p>
            <a:pPr algn="ctr"/>
            <a:r>
              <a:rPr lang="es-CO" dirty="0" smtClean="0">
                <a:solidFill>
                  <a:schemeClr val="bg1"/>
                </a:solidFill>
              </a:rPr>
              <a:t>21-nov-2015</a:t>
            </a:r>
            <a:endParaRPr lang="es-CO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372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El contrato 4G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O" dirty="0" smtClean="0"/>
              <a:t>No es sólo para construir y mejorar vías.</a:t>
            </a:r>
          </a:p>
          <a:p>
            <a:r>
              <a:rPr lang="es-CO" dirty="0" smtClean="0"/>
              <a:t>El contrato se centra en el servicio que se presta a los usuarios.</a:t>
            </a:r>
          </a:p>
          <a:p>
            <a:pPr lvl="1"/>
            <a:r>
              <a:rPr lang="es-CO" dirty="0" smtClean="0"/>
              <a:t>No se separa la remuneración de la construcción de la de operación y mantenimiento.</a:t>
            </a:r>
          </a:p>
          <a:p>
            <a:pPr lvl="1"/>
            <a:r>
              <a:rPr lang="es-CO" dirty="0" smtClean="0"/>
              <a:t>La remuneración del concesionario depende de la terminación de las obras.</a:t>
            </a:r>
          </a:p>
          <a:p>
            <a:pPr lvl="1"/>
            <a:r>
              <a:rPr lang="es-CO" dirty="0" smtClean="0"/>
              <a:t>La remuneración del concesionario depende del cumplimiento de los indicadores del servicio.</a:t>
            </a:r>
          </a:p>
          <a:p>
            <a:pPr marL="365760" lvl="1" indent="0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97317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29824" y="260648"/>
            <a:ext cx="8069520" cy="1450757"/>
          </a:xfrm>
        </p:spPr>
        <p:txBody>
          <a:bodyPr/>
          <a:lstStyle/>
          <a:p>
            <a:r>
              <a:rPr lang="es-CO" dirty="0" smtClean="0"/>
              <a:t>Proyectos 4G – Iniciativa pública</a:t>
            </a:r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06" r="11140" b="16963"/>
          <a:stretch/>
        </p:blipFill>
        <p:spPr bwMode="auto">
          <a:xfrm>
            <a:off x="645840" y="1844824"/>
            <a:ext cx="7715582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2484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2960" y="286604"/>
            <a:ext cx="8069520" cy="1450757"/>
          </a:xfrm>
        </p:spPr>
        <p:txBody>
          <a:bodyPr/>
          <a:lstStyle/>
          <a:p>
            <a:r>
              <a:rPr lang="es-CO" dirty="0" smtClean="0"/>
              <a:t>Proyectos 4G – Iniciativa privada</a:t>
            </a:r>
            <a:endParaRPr lang="es-CO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278" y="1844824"/>
            <a:ext cx="6997700" cy="422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2033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Proyectos 4G – IP en el SECOP</a:t>
            </a:r>
            <a:endParaRPr lang="es-CO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703060"/>
              </p:ext>
            </p:extLst>
          </p:nvPr>
        </p:nvGraphicFramePr>
        <p:xfrm>
          <a:off x="611560" y="1844824"/>
          <a:ext cx="7752184" cy="264032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876092"/>
                <a:gridCol w="3876092"/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es-CO" sz="2800" dirty="0" smtClean="0"/>
                        <a:t>Proyecto</a:t>
                      </a:r>
                      <a:endParaRPr lang="es-CO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2800" dirty="0" smtClean="0"/>
                        <a:t>Inversión</a:t>
                      </a:r>
                      <a:r>
                        <a:rPr lang="es-CO" sz="2800" baseline="0" dirty="0" smtClean="0"/>
                        <a:t> Estimada</a:t>
                      </a:r>
                      <a:endParaRPr lang="es-CO" sz="2800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dirty="0" smtClean="0"/>
                        <a:t>Tercer Carril Bogotá – Girardot</a:t>
                      </a:r>
                    </a:p>
                    <a:p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dirty="0" smtClean="0"/>
                        <a:t>2.4 Billones</a:t>
                      </a:r>
                      <a:endParaRPr lang="es-CO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dirty="0" smtClean="0"/>
                        <a:t>Vías del </a:t>
                      </a:r>
                      <a:r>
                        <a:rPr lang="es-CO" dirty="0" err="1" smtClean="0"/>
                        <a:t>Nús</a:t>
                      </a:r>
                      <a:endParaRPr lang="es-CO" dirty="0" smtClean="0"/>
                    </a:p>
                    <a:p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dirty="0" smtClean="0"/>
                        <a:t>2.5 Billones</a:t>
                      </a:r>
                      <a:endParaRPr lang="es-CO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dirty="0" smtClean="0"/>
                        <a:t>Pereira – La Victoria – Cerrito</a:t>
                      </a:r>
                    </a:p>
                    <a:p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dirty="0" smtClean="0"/>
                        <a:t>1.2 Billones</a:t>
                      </a:r>
                      <a:endParaRPr lang="es-CO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135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Los retos de los contratos 4G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O" sz="3200" dirty="0" smtClean="0"/>
              <a:t>Retos Técnicos.</a:t>
            </a:r>
          </a:p>
          <a:p>
            <a:r>
              <a:rPr lang="es-CO" sz="3200" dirty="0" smtClean="0"/>
              <a:t>Retos Financieros.</a:t>
            </a:r>
          </a:p>
          <a:p>
            <a:r>
              <a:rPr lang="es-CO" sz="3200" dirty="0" smtClean="0"/>
              <a:t>Retos Ambientales.</a:t>
            </a:r>
          </a:p>
          <a:p>
            <a:r>
              <a:rPr lang="es-CO" sz="3200" dirty="0" smtClean="0"/>
              <a:t>Retos Urbanísticos.</a:t>
            </a:r>
          </a:p>
          <a:p>
            <a:r>
              <a:rPr lang="es-CO" sz="3200" dirty="0" smtClean="0"/>
              <a:t>Retos Sociales.</a:t>
            </a:r>
          </a:p>
          <a:p>
            <a:r>
              <a:rPr lang="es-CO" sz="3200" dirty="0" smtClean="0"/>
              <a:t>Retos Normativos.</a:t>
            </a:r>
          </a:p>
          <a:p>
            <a:r>
              <a:rPr lang="es-CO" sz="3200" dirty="0" smtClean="0"/>
              <a:t>Retos Operativos.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856761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19559" y="332656"/>
            <a:ext cx="7543800" cy="4023360"/>
          </a:xfrm>
        </p:spPr>
        <p:txBody>
          <a:bodyPr/>
          <a:lstStyle/>
          <a:p>
            <a:r>
              <a:rPr lang="es-CO" dirty="0" smtClean="0"/>
              <a:t>Construir  1,370 km de dobles calzadas.</a:t>
            </a:r>
          </a:p>
          <a:p>
            <a:pPr marL="45720" indent="0">
              <a:buNone/>
            </a:pPr>
            <a:endParaRPr lang="es-CO" dirty="0" smtClean="0"/>
          </a:p>
          <a:p>
            <a:endParaRPr lang="es-CO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84" y="980728"/>
            <a:ext cx="3967931" cy="2231962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460" y="886072"/>
            <a:ext cx="3967931" cy="2231962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689" y="3356992"/>
            <a:ext cx="4003517" cy="2669012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84" y="3356992"/>
            <a:ext cx="3987935" cy="2243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449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37683" y="260648"/>
            <a:ext cx="7543800" cy="4023360"/>
          </a:xfrm>
        </p:spPr>
        <p:txBody>
          <a:bodyPr/>
          <a:lstStyle/>
          <a:p>
            <a:r>
              <a:rPr lang="es-CO" dirty="0" smtClean="0"/>
              <a:t>Construir 126 km en 141 túneles.</a:t>
            </a:r>
          </a:p>
          <a:p>
            <a:pPr marL="45720" indent="0">
              <a:buNone/>
            </a:pPr>
            <a:endParaRPr lang="es-CO" dirty="0" smtClean="0"/>
          </a:p>
          <a:p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028" y="3331944"/>
            <a:ext cx="4104456" cy="2498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933056"/>
            <a:ext cx="4132634" cy="2066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427" y="836712"/>
            <a:ext cx="3637828" cy="2426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831857"/>
            <a:ext cx="4032448" cy="2965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5290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332656"/>
            <a:ext cx="7543800" cy="4023360"/>
          </a:xfrm>
        </p:spPr>
        <p:txBody>
          <a:bodyPr/>
          <a:lstStyle/>
          <a:p>
            <a:r>
              <a:rPr lang="es-CO" dirty="0" smtClean="0"/>
              <a:t>Construir 146 km en 1300 viaductos.</a:t>
            </a:r>
          </a:p>
          <a:p>
            <a:pPr marL="45720" indent="0">
              <a:buNone/>
            </a:pPr>
            <a:endParaRPr lang="es-CO" dirty="0" smtClean="0"/>
          </a:p>
          <a:p>
            <a:endParaRPr lang="es-CO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08" y="3571156"/>
            <a:ext cx="4637316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34" y="667108"/>
            <a:ext cx="4525632" cy="2751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9881" y="3356992"/>
            <a:ext cx="4047498" cy="223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162" y="836712"/>
            <a:ext cx="3899272" cy="198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9816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Retos técnicos en las 4G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O" sz="3600" b="1" dirty="0"/>
              <a:t>Todo se construirá en los próximos 6 años</a:t>
            </a:r>
            <a:r>
              <a:rPr lang="es-CO" sz="3600" b="1" dirty="0" smtClean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126 </a:t>
            </a:r>
            <a:r>
              <a:rPr lang="es-CO" dirty="0"/>
              <a:t>km en 141 túneles.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146 </a:t>
            </a:r>
            <a:r>
              <a:rPr lang="es-CO" dirty="0"/>
              <a:t>km en 1300 viaductos.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1,370 km de dobles calzadas.</a:t>
            </a:r>
          </a:p>
          <a:p>
            <a:pPr marL="45720" indent="0">
              <a:buNone/>
            </a:pPr>
            <a:endParaRPr lang="es-CO" dirty="0" smtClean="0"/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 rot="2445639">
            <a:off x="4897273" y="3140967"/>
            <a:ext cx="2952328" cy="1440160"/>
          </a:xfrm>
          <a:prstGeom prst="rect">
            <a:avLst/>
          </a:prstGeom>
          <a:noFill/>
          <a:ln w="22225" cmpd="dbl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8800" dirty="0" smtClean="0">
                <a:solidFill>
                  <a:schemeClr val="accent5">
                    <a:lumMod val="75000"/>
                  </a:schemeClr>
                </a:solidFill>
              </a:rPr>
              <a:t>OK</a:t>
            </a:r>
            <a:endParaRPr lang="es-CO" sz="8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 rot="21027575">
            <a:off x="450478" y="128220"/>
            <a:ext cx="8136904" cy="3079806"/>
          </a:xfrm>
          <a:prstGeom prst="rect">
            <a:avLst/>
          </a:prstGeom>
          <a:solidFill>
            <a:srgbClr val="FF0000">
              <a:alpha val="71000"/>
            </a:srgbClr>
          </a:solidFill>
          <a:ln w="25400" cmpd="thinThick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dirty="0" smtClean="0"/>
              <a:t>RETO</a:t>
            </a:r>
          </a:p>
          <a:p>
            <a:pPr algn="ctr"/>
            <a:r>
              <a:rPr lang="es-CO" sz="4800" dirty="0" smtClean="0"/>
              <a:t>Mantener las obras dentro del presupuesto y cumplir los plazos pactados.</a:t>
            </a:r>
            <a:endParaRPr lang="es-CO" sz="4800" dirty="0"/>
          </a:p>
        </p:txBody>
      </p:sp>
      <p:sp>
        <p:nvSpPr>
          <p:cNvPr id="7" name="6 Rectángulo"/>
          <p:cNvSpPr/>
          <p:nvPr/>
        </p:nvSpPr>
        <p:spPr>
          <a:xfrm rot="326492">
            <a:off x="450477" y="3626542"/>
            <a:ext cx="8136904" cy="2936587"/>
          </a:xfrm>
          <a:prstGeom prst="rect">
            <a:avLst/>
          </a:prstGeom>
          <a:solidFill>
            <a:srgbClr val="FF0000">
              <a:alpha val="71000"/>
            </a:srgbClr>
          </a:solidFill>
          <a:ln w="25400" cmpd="thinThick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dirty="0" smtClean="0"/>
              <a:t>RETO</a:t>
            </a:r>
          </a:p>
          <a:p>
            <a:pPr algn="ctr"/>
            <a:r>
              <a:rPr lang="es-CO" sz="4800" dirty="0" smtClean="0"/>
              <a:t>Contar con personal con las competencias adecuadas para el manejo de estos proyectos.</a:t>
            </a:r>
            <a:endParaRPr lang="es-CO" sz="4800" dirty="0"/>
          </a:p>
        </p:txBody>
      </p:sp>
    </p:spTree>
    <p:extLst>
      <p:ext uri="{BB962C8B-B14F-4D97-AF65-F5344CB8AC3E}">
        <p14:creationId xmlns:p14="http://schemas.microsoft.com/office/powerpoint/2010/main" val="766842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Los retos de los contratos 4G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O" sz="32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Retos Técnicos</a:t>
            </a:r>
            <a:r>
              <a:rPr lang="es-CO" sz="3200" dirty="0" smtClean="0"/>
              <a:t>.</a:t>
            </a:r>
          </a:p>
          <a:p>
            <a:r>
              <a:rPr lang="es-CO" sz="3200" dirty="0" smtClean="0"/>
              <a:t>Retos Financieros.</a:t>
            </a:r>
          </a:p>
          <a:p>
            <a:r>
              <a:rPr lang="es-CO" sz="3200" dirty="0" smtClean="0"/>
              <a:t>Retos Ambientales.</a:t>
            </a:r>
          </a:p>
          <a:p>
            <a:r>
              <a:rPr lang="es-CO" sz="3200" dirty="0" smtClean="0"/>
              <a:t>Retos Urbanísticos.</a:t>
            </a:r>
          </a:p>
          <a:p>
            <a:r>
              <a:rPr lang="es-CO" sz="3200" dirty="0" smtClean="0"/>
              <a:t>Retos Sociales.</a:t>
            </a:r>
          </a:p>
          <a:p>
            <a:r>
              <a:rPr lang="es-CO" sz="3200" dirty="0" smtClean="0"/>
              <a:t>Retos Normativos.</a:t>
            </a:r>
          </a:p>
          <a:p>
            <a:r>
              <a:rPr lang="es-CO" sz="3200" dirty="0" smtClean="0"/>
              <a:t>Retos Operativos.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339307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Retos Financieros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La financiación de los proyectos implica la inversión de 40 billones de pesos en los próximos seis años.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De esos 40 billones de pesos cerca de: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 12 billones serán aportes de </a:t>
            </a:r>
            <a:r>
              <a:rPr lang="es-CO" dirty="0" err="1" smtClean="0"/>
              <a:t>equity</a:t>
            </a:r>
            <a:r>
              <a:rPr lang="es-CO" dirty="0" smtClean="0"/>
              <a:t> de las empresas concesionarias.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s-CO" dirty="0" smtClean="0"/>
              <a:t>Mecanismos financieros y de mercado de capitales para que los socios Concesionarias puedan emitir títulos.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Los 28 billones restantes serán financiados.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s-CO" dirty="0" smtClean="0"/>
              <a:t>Desarrollo de estructuras de financiación flexibles.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s-CO" dirty="0" smtClean="0"/>
              <a:t>Aumentar los plazos de las deudas.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s-CO" dirty="0" smtClean="0"/>
              <a:t>Productos que permitan la titularización de derechos y que reemplacen la deuda.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De los 19 proyectos de iniciativa pública adjudicados, 6 ya han hecho el cierre financiero. </a:t>
            </a:r>
          </a:p>
          <a:p>
            <a:pPr lvl="2">
              <a:buFont typeface="Arial" panose="020B0604020202020204" pitchFamily="34" charset="0"/>
              <a:buChar char="•"/>
            </a:pPr>
            <a:endParaRPr lang="es-CO" dirty="0" smtClean="0"/>
          </a:p>
          <a:p>
            <a:pPr>
              <a:buFont typeface="Arial" panose="020B0604020202020204" pitchFamily="34" charset="0"/>
              <a:buChar char="•"/>
            </a:pPr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71868">
            <a:off x="1440397" y="1518954"/>
            <a:ext cx="4728478" cy="3918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11717">
            <a:off x="1987915" y="1353723"/>
            <a:ext cx="5594541" cy="4249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 rot="2445639">
            <a:off x="4897273" y="3140967"/>
            <a:ext cx="2952328" cy="1440160"/>
          </a:xfrm>
          <a:prstGeom prst="rect">
            <a:avLst/>
          </a:prstGeom>
          <a:noFill/>
          <a:ln w="22225" cmpd="dbl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8800" dirty="0" smtClean="0">
                <a:solidFill>
                  <a:schemeClr val="accent5">
                    <a:lumMod val="75000"/>
                  </a:schemeClr>
                </a:solidFill>
              </a:rPr>
              <a:t>OK</a:t>
            </a:r>
            <a:endParaRPr lang="es-CO" sz="8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 rot="21166683">
            <a:off x="539281" y="1628800"/>
            <a:ext cx="8136904" cy="3456384"/>
          </a:xfrm>
          <a:prstGeom prst="rect">
            <a:avLst/>
          </a:prstGeom>
          <a:solidFill>
            <a:srgbClr val="FF0000">
              <a:alpha val="71000"/>
            </a:srgbClr>
          </a:solidFill>
          <a:ln w="25400" cmpd="thinThick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dirty="0" smtClean="0"/>
              <a:t>RETO</a:t>
            </a:r>
          </a:p>
          <a:p>
            <a:pPr algn="ctr"/>
            <a:r>
              <a:rPr lang="es-CO" sz="4800" dirty="0" smtClean="0"/>
              <a:t>Que las financiaciones cumplan o mejoren los supuestos de los modelos financieros.</a:t>
            </a:r>
            <a:endParaRPr lang="es-CO" sz="4800" dirty="0"/>
          </a:p>
        </p:txBody>
      </p:sp>
    </p:spTree>
    <p:extLst>
      <p:ext uri="{BB962C8B-B14F-4D97-AF65-F5344CB8AC3E}">
        <p14:creationId xmlns:p14="http://schemas.microsoft.com/office/powerpoint/2010/main" val="269620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6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7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8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Los retos de los contratos 4G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O" sz="32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Retos Técnicos</a:t>
            </a:r>
            <a:r>
              <a:rPr lang="es-CO" sz="3200" dirty="0" smtClean="0"/>
              <a:t>.</a:t>
            </a:r>
          </a:p>
          <a:p>
            <a:r>
              <a:rPr lang="es-CO" sz="3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Retos Financieros.</a:t>
            </a:r>
          </a:p>
          <a:p>
            <a:r>
              <a:rPr lang="es-CO" sz="3200" dirty="0" smtClean="0"/>
              <a:t>Retos Ambientales.</a:t>
            </a:r>
          </a:p>
          <a:p>
            <a:r>
              <a:rPr lang="es-CO" sz="3200" dirty="0" smtClean="0"/>
              <a:t>Retos Urbanísticos.</a:t>
            </a:r>
          </a:p>
          <a:p>
            <a:r>
              <a:rPr lang="es-CO" sz="3200" dirty="0" smtClean="0"/>
              <a:t>Retos Sociales.</a:t>
            </a:r>
          </a:p>
          <a:p>
            <a:r>
              <a:rPr lang="es-CO" sz="3200" dirty="0" smtClean="0"/>
              <a:t>Retos Normativos.</a:t>
            </a:r>
          </a:p>
          <a:p>
            <a:r>
              <a:rPr lang="es-CO" sz="3200" dirty="0" smtClean="0"/>
              <a:t>Retos Operativos.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007176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Retos Ambientales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La Ley 1682 y sus Decretos reglamentarios agilizaron los trámites de los permisos y licencias ambientales.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Sin embargo: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El tramite sigue siendo lento.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Lleno de obstáculos.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Exigencias adicionales al alcance del proyecto.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Se han debido ajustar varios proyectos 4G por exigencias ambientales.</a:t>
            </a:r>
          </a:p>
          <a:p>
            <a:pPr marL="0" indent="0">
              <a:buNone/>
            </a:pPr>
            <a:endParaRPr lang="es-CO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es-CO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es-CO" dirty="0" smtClean="0"/>
          </a:p>
          <a:p>
            <a:pPr lvl="2">
              <a:buFont typeface="Arial" panose="020B0604020202020204" pitchFamily="34" charset="0"/>
              <a:buChar char="•"/>
            </a:pPr>
            <a:endParaRPr lang="es-CO" dirty="0" smtClean="0"/>
          </a:p>
          <a:p>
            <a:pPr>
              <a:buFont typeface="Arial" panose="020B0604020202020204" pitchFamily="34" charset="0"/>
              <a:buChar char="•"/>
            </a:pPr>
            <a:endParaRPr lang="es-CO" dirty="0"/>
          </a:p>
        </p:txBody>
      </p:sp>
      <p:grpSp>
        <p:nvGrpSpPr>
          <p:cNvPr id="5" name="4 Grupo"/>
          <p:cNvGrpSpPr/>
          <p:nvPr/>
        </p:nvGrpSpPr>
        <p:grpSpPr>
          <a:xfrm>
            <a:off x="1530712" y="80915"/>
            <a:ext cx="5805990" cy="6362397"/>
            <a:chOff x="1068019" y="-24852"/>
            <a:chExt cx="5805990" cy="6362397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319883">
              <a:off x="1068019" y="-24852"/>
              <a:ext cx="5805990" cy="6362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3 Elipse"/>
            <p:cNvSpPr/>
            <p:nvPr/>
          </p:nvSpPr>
          <p:spPr>
            <a:xfrm rot="2319873">
              <a:off x="1274597" y="4560711"/>
              <a:ext cx="3837828" cy="1608718"/>
            </a:xfrm>
            <a:prstGeom prst="ellipse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</p:grp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513" y="3757068"/>
            <a:ext cx="7456388" cy="2068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 rot="21166683">
            <a:off x="539281" y="1628800"/>
            <a:ext cx="8136904" cy="3456384"/>
          </a:xfrm>
          <a:prstGeom prst="rect">
            <a:avLst/>
          </a:prstGeom>
          <a:solidFill>
            <a:srgbClr val="FF0000">
              <a:alpha val="71000"/>
            </a:srgbClr>
          </a:solidFill>
          <a:ln w="25400" cmpd="thinThick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dirty="0" smtClean="0"/>
              <a:t>RETO</a:t>
            </a:r>
          </a:p>
          <a:p>
            <a:pPr algn="ctr"/>
            <a:r>
              <a:rPr lang="es-CO" sz="4800" dirty="0" smtClean="0"/>
              <a:t>Agilizar la expedición de las licencias, cumpliendo los requisitos de LEY.</a:t>
            </a:r>
            <a:endParaRPr lang="es-CO" sz="4800" dirty="0"/>
          </a:p>
        </p:txBody>
      </p:sp>
    </p:spTree>
    <p:extLst>
      <p:ext uri="{BB962C8B-B14F-4D97-AF65-F5344CB8AC3E}">
        <p14:creationId xmlns:p14="http://schemas.microsoft.com/office/powerpoint/2010/main" val="2710587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Los retos de los contratos 4G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O" sz="3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Retos Técnicos.</a:t>
            </a:r>
          </a:p>
          <a:p>
            <a:r>
              <a:rPr lang="es-CO" sz="3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Retos Financieros.</a:t>
            </a:r>
          </a:p>
          <a:p>
            <a:pPr>
              <a:lnSpc>
                <a:spcPct val="100000"/>
              </a:lnSpc>
            </a:pPr>
            <a:r>
              <a:rPr lang="es-CO" sz="3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Retos Ambientales.</a:t>
            </a:r>
          </a:p>
          <a:p>
            <a:r>
              <a:rPr lang="es-CO" sz="3200" dirty="0" smtClean="0"/>
              <a:t>Retos Urbanísticos.</a:t>
            </a:r>
          </a:p>
          <a:p>
            <a:r>
              <a:rPr lang="es-CO" sz="3200" dirty="0" smtClean="0"/>
              <a:t>Retos Sociales.</a:t>
            </a:r>
          </a:p>
          <a:p>
            <a:r>
              <a:rPr lang="es-CO" sz="3200" dirty="0" smtClean="0"/>
              <a:t>Retos Normativos.</a:t>
            </a:r>
          </a:p>
          <a:p>
            <a:r>
              <a:rPr lang="es-CO" sz="3200" dirty="0" smtClean="0"/>
              <a:t>Retos Operativos.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6854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Retos Urbanísticos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La Ley 1228 y sus Decretos reglamentarios definen las zonas de retiro de los corredores viales.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Los proyectos 4G tienen velocidades de diseño de 80 km/h.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Esta prohibido construir accesos desde las variantes nacionales.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Sin embargo: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Las curadurías y oficinas de planeación de los municipios vecinos aprueban todo tipo de proyectos para conectarse a las dobles calzadas.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No cumplen con lo indicado en el manual de diseño geométrico del INVIAS.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No prevén vías de servicio paralelas a las doble calzadas.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Cada conexión que autorizan reduce la velocidad de operación de la vía a 30 km/h (manual de calculo de velocidades).</a:t>
            </a:r>
          </a:p>
          <a:p>
            <a:pPr marL="0" indent="0">
              <a:buNone/>
            </a:pPr>
            <a:endParaRPr lang="es-CO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es-CO" dirty="0" smtClean="0"/>
          </a:p>
          <a:p>
            <a:pPr lvl="1">
              <a:buFont typeface="Arial" panose="020B0604020202020204" pitchFamily="34" charset="0"/>
              <a:buChar char="•"/>
            </a:pPr>
            <a:endParaRPr lang="es-CO" dirty="0" smtClean="0"/>
          </a:p>
          <a:p>
            <a:pPr lvl="2">
              <a:buFont typeface="Arial" panose="020B0604020202020204" pitchFamily="34" charset="0"/>
              <a:buChar char="•"/>
            </a:pPr>
            <a:endParaRPr lang="es-CO" dirty="0" smtClean="0"/>
          </a:p>
          <a:p>
            <a:pPr>
              <a:buFont typeface="Arial" panose="020B0604020202020204" pitchFamily="34" charset="0"/>
              <a:buChar char="•"/>
            </a:pPr>
            <a:endParaRPr lang="es-CO" dirty="0"/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4886">
            <a:off x="1835696" y="1554434"/>
            <a:ext cx="5623697" cy="3749132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151" y="1554434"/>
            <a:ext cx="5623697" cy="374913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 rot="21166683">
            <a:off x="868549" y="1838517"/>
            <a:ext cx="8136904" cy="3456384"/>
          </a:xfrm>
          <a:prstGeom prst="rect">
            <a:avLst/>
          </a:prstGeom>
          <a:solidFill>
            <a:srgbClr val="FF0000">
              <a:alpha val="71000"/>
            </a:srgbClr>
          </a:solidFill>
          <a:ln w="25400" cmpd="thinThick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dirty="0" smtClean="0"/>
              <a:t>RETO</a:t>
            </a:r>
          </a:p>
          <a:p>
            <a:pPr algn="ctr"/>
            <a:r>
              <a:rPr lang="es-CO" sz="4800" dirty="0" smtClean="0"/>
              <a:t>Mantener las dobles calzadas como vías expresas, evitando los accesos directos desde las construcciones vecinas.</a:t>
            </a:r>
            <a:endParaRPr lang="es-CO" sz="4800" dirty="0"/>
          </a:p>
        </p:txBody>
      </p:sp>
    </p:spTree>
    <p:extLst>
      <p:ext uri="{BB962C8B-B14F-4D97-AF65-F5344CB8AC3E}">
        <p14:creationId xmlns:p14="http://schemas.microsoft.com/office/powerpoint/2010/main" val="393639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6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6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Los retos de los contratos 4G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O" sz="3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Retos Técnicos.</a:t>
            </a:r>
          </a:p>
          <a:p>
            <a:r>
              <a:rPr lang="es-CO" sz="3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Retos Financieros.</a:t>
            </a:r>
          </a:p>
          <a:p>
            <a:pPr>
              <a:lnSpc>
                <a:spcPct val="100000"/>
              </a:lnSpc>
            </a:pPr>
            <a:r>
              <a:rPr lang="es-CO" sz="3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Retos Ambientales.</a:t>
            </a:r>
          </a:p>
          <a:p>
            <a:r>
              <a:rPr lang="es-CO" sz="3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Retos Urbanísticos.</a:t>
            </a:r>
          </a:p>
          <a:p>
            <a:r>
              <a:rPr lang="es-CO" sz="3200" dirty="0" smtClean="0"/>
              <a:t>Retos Sociales.</a:t>
            </a:r>
          </a:p>
          <a:p>
            <a:r>
              <a:rPr lang="es-CO" sz="3200" dirty="0" smtClean="0"/>
              <a:t>Retos Normativos.</a:t>
            </a:r>
          </a:p>
          <a:p>
            <a:r>
              <a:rPr lang="es-CO" sz="3200" dirty="0" smtClean="0"/>
              <a:t>Retos Operativos.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677004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Retos Sociales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En general en los proyectos 4G: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Es necesario instalar nuevas casetas de peaje, o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Trasladar casetas existentes, o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Ampliar las casetas actuales.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En todos los casos se aumentan las tarifas una vez se inicie la operación del proyecto.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La personas aceptan que les mejoren las vías pero no están dispuestas a pagar por ello.	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	</a:t>
            </a:r>
          </a:p>
          <a:p>
            <a:endParaRPr lang="es-CO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22960">
            <a:off x="1256843" y="432184"/>
            <a:ext cx="5988050" cy="561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2724">
            <a:off x="2038395" y="531980"/>
            <a:ext cx="4876800" cy="559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11106">
            <a:off x="1765345" y="627230"/>
            <a:ext cx="5422900" cy="540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 rot="21166683">
            <a:off x="505849" y="400327"/>
            <a:ext cx="8136904" cy="2959709"/>
          </a:xfrm>
          <a:prstGeom prst="rect">
            <a:avLst/>
          </a:prstGeom>
          <a:solidFill>
            <a:srgbClr val="FF0000">
              <a:alpha val="71000"/>
            </a:srgbClr>
          </a:solidFill>
          <a:ln w="25400" cmpd="thinThick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dirty="0" smtClean="0"/>
              <a:t>RETO</a:t>
            </a:r>
          </a:p>
          <a:p>
            <a:pPr algn="ctr"/>
            <a:r>
              <a:rPr lang="es-CO" sz="4800" dirty="0" smtClean="0"/>
              <a:t>Socializar los peajes como el pago del servicio y de la infraestructura.  </a:t>
            </a:r>
            <a:endParaRPr lang="es-CO" sz="4800" dirty="0"/>
          </a:p>
        </p:txBody>
      </p:sp>
      <p:sp>
        <p:nvSpPr>
          <p:cNvPr id="9" name="8 Rectángulo"/>
          <p:cNvSpPr/>
          <p:nvPr/>
        </p:nvSpPr>
        <p:spPr>
          <a:xfrm rot="524455">
            <a:off x="190944" y="3874975"/>
            <a:ext cx="8136904" cy="2380853"/>
          </a:xfrm>
          <a:prstGeom prst="rect">
            <a:avLst/>
          </a:prstGeom>
          <a:solidFill>
            <a:srgbClr val="FF0000">
              <a:alpha val="71000"/>
            </a:srgbClr>
          </a:solidFill>
          <a:ln w="25400" cmpd="thinThick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dirty="0" smtClean="0"/>
              <a:t>RETO</a:t>
            </a:r>
          </a:p>
          <a:p>
            <a:pPr algn="ctr"/>
            <a:r>
              <a:rPr lang="es-CO" sz="4800" dirty="0" smtClean="0"/>
              <a:t>Vender los beneficios que se reciben de las nuevas vías.</a:t>
            </a:r>
            <a:endParaRPr lang="es-CO" sz="4800" dirty="0"/>
          </a:p>
        </p:txBody>
      </p:sp>
    </p:spTree>
    <p:extLst>
      <p:ext uri="{BB962C8B-B14F-4D97-AF65-F5344CB8AC3E}">
        <p14:creationId xmlns:p14="http://schemas.microsoft.com/office/powerpoint/2010/main" val="374396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6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7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8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Los retos de los contratos 4G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O" sz="3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Retos Técnicos.</a:t>
            </a:r>
          </a:p>
          <a:p>
            <a:r>
              <a:rPr lang="es-CO" sz="3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Retos Financieros.</a:t>
            </a:r>
          </a:p>
          <a:p>
            <a:pPr>
              <a:lnSpc>
                <a:spcPct val="100000"/>
              </a:lnSpc>
            </a:pPr>
            <a:r>
              <a:rPr lang="es-CO" sz="3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Retos Ambientales.</a:t>
            </a:r>
          </a:p>
          <a:p>
            <a:r>
              <a:rPr lang="es-CO" sz="3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Retos Urbanísticos.</a:t>
            </a:r>
          </a:p>
          <a:p>
            <a:r>
              <a:rPr lang="es-CO" sz="3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Retos Sociales.</a:t>
            </a:r>
          </a:p>
          <a:p>
            <a:r>
              <a:rPr lang="es-CO" sz="3200" dirty="0" smtClean="0"/>
              <a:t>Retos Normativos.</a:t>
            </a:r>
          </a:p>
          <a:p>
            <a:r>
              <a:rPr lang="es-CO" sz="3200" dirty="0" smtClean="0"/>
              <a:t>Retos Operativos.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448699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Retos Normativos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Los proyectos se estructuran considerando el marco legal: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Estatuto tributario, 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Normas laborales, 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Código contencioso administrativo, etc.</a:t>
            </a:r>
            <a:endParaRPr lang="es-CO" dirty="0"/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Las especificaciones de diseño y construcción se fijan por Resoluciones, Decretos e incluso Leyes.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Las superintendencias y las agencias del estado cobran tasas a los concesionarios.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Las tasas las define el estado.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Las superintendencias y agencias que interactúan con el Concesionario las define el estado. </a:t>
            </a:r>
          </a:p>
        </p:txBody>
      </p:sp>
    </p:spTree>
    <p:extLst>
      <p:ext uri="{BB962C8B-B14F-4D97-AF65-F5344CB8AC3E}">
        <p14:creationId xmlns:p14="http://schemas.microsoft.com/office/powerpoint/2010/main" val="1122499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Retos Normativos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Hay impuestos y contribuciones especiales creados para fomentar otros sectores o para mejorar la seguridad.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Hay  impuestos locales y estampillas de las entidades locales que afectan a los Concesionarios.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Todas las tasas y tarifas descritas anteriormente y que se encuentren vigentes al momento de estructurar el  proyecto, se tienen en cuenta al momento de preparar los flujos.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sz="2400" b="1" dirty="0" smtClean="0">
                <a:solidFill>
                  <a:srgbClr val="FF0000"/>
                </a:solidFill>
              </a:rPr>
              <a:t>LOS PROYECTOS SE ARMAN INCLUYENDO EL MARCO LEGAL Y TRIBUTARIO VIGENTE AL MOMENTO DE SU ESTRUCTURACIÓN.</a:t>
            </a:r>
          </a:p>
        </p:txBody>
      </p:sp>
    </p:spTree>
    <p:extLst>
      <p:ext uri="{BB962C8B-B14F-4D97-AF65-F5344CB8AC3E}">
        <p14:creationId xmlns:p14="http://schemas.microsoft.com/office/powerpoint/2010/main" val="2264508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Retos Normativos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Sin embargo durante la ejecución de los contratos, no existe estabilidad jurídica y las normas cambian continuamente afectando </a:t>
            </a:r>
            <a:r>
              <a:rPr lang="es-CO" dirty="0"/>
              <a:t> </a:t>
            </a:r>
            <a:r>
              <a:rPr lang="es-CO" dirty="0" smtClean="0"/>
              <a:t>a los Concesionarios.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Nuevos impuestos en los últimos años: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Contribución para la seguridad.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Impuesto al turismo.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Cree.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Sobre tasa al Cree.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Impuesto a la riqueza.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Incremento en la tasa de vigilancia de la Superintendencia de transporte.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 smtClean="0"/>
          </a:p>
        </p:txBody>
      </p:sp>
    </p:spTree>
    <p:extLst>
      <p:ext uri="{BB962C8B-B14F-4D97-AF65-F5344CB8AC3E}">
        <p14:creationId xmlns:p14="http://schemas.microsoft.com/office/powerpoint/2010/main" val="3943217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Retos Normativos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Además hay conceptos que cambian la aplicación de algunos tributos: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IVA sobre operación, mantenimiento y recaudo.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Pago de predial sobre los predios del proyecto.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En lo laboral: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Se cambia el factor prestacional</a:t>
            </a:r>
            <a:r>
              <a:rPr lang="es-CO" dirty="0" smtClean="0"/>
              <a:t>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Las normas SISO introducen nuevas cargas laborales.</a:t>
            </a:r>
            <a:endParaRPr lang="es-CO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Redefinen jornadas laborales y recargos.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En los últimos años se han cambiado las especificaciones se construcción de carreteras y el código sísmico de puentes.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En los contratos 4G de iniciativa pública sólo hay un reconocimiento parcial por cambios tributarios, en los de iniciativa privada no hay ningún reconocimiento.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 smtClean="0"/>
          </a:p>
        </p:txBody>
      </p:sp>
      <p:sp>
        <p:nvSpPr>
          <p:cNvPr id="5" name="4 Rectángulo"/>
          <p:cNvSpPr/>
          <p:nvPr/>
        </p:nvSpPr>
        <p:spPr>
          <a:xfrm rot="21166683">
            <a:off x="348419" y="1551498"/>
            <a:ext cx="8136904" cy="3200667"/>
          </a:xfrm>
          <a:prstGeom prst="rect">
            <a:avLst/>
          </a:prstGeom>
          <a:solidFill>
            <a:srgbClr val="FF0000">
              <a:alpha val="71000"/>
            </a:srgbClr>
          </a:solidFill>
          <a:ln w="25400" cmpd="thinThick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dirty="0" smtClean="0"/>
              <a:t>RETO</a:t>
            </a:r>
          </a:p>
          <a:p>
            <a:pPr algn="ctr"/>
            <a:r>
              <a:rPr lang="es-CO" sz="4800" dirty="0" smtClean="0"/>
              <a:t>Dar una estabilidad jurídica a las normas con las que se estructuraron los contratos.</a:t>
            </a:r>
            <a:endParaRPr lang="es-CO" sz="4800" dirty="0"/>
          </a:p>
        </p:txBody>
      </p:sp>
    </p:spTree>
    <p:extLst>
      <p:ext uri="{BB962C8B-B14F-4D97-AF65-F5344CB8AC3E}">
        <p14:creationId xmlns:p14="http://schemas.microsoft.com/office/powerpoint/2010/main" val="2154896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5576" y="255348"/>
            <a:ext cx="7543800" cy="1450757"/>
          </a:xfrm>
        </p:spPr>
        <p:txBody>
          <a:bodyPr/>
          <a:lstStyle/>
          <a:p>
            <a:r>
              <a:rPr lang="es-CO" dirty="0" smtClean="0"/>
              <a:t>Retos Normativos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CO" dirty="0" smtClean="0"/>
              <a:t>La Ley 1682 y la Ley 1742 mejoran sustancialmente el marco jurídico para la gestión predial.</a:t>
            </a:r>
          </a:p>
          <a:p>
            <a:r>
              <a:rPr lang="es-CO" dirty="0" smtClean="0"/>
              <a:t>En ninguna de las leyes que regulan la materia se resuelve el problema de los predios de uso público ocupados por terceros.</a:t>
            </a:r>
          </a:p>
          <a:p>
            <a:pPr lvl="1"/>
            <a:r>
              <a:rPr lang="es-CO" dirty="0" smtClean="0"/>
              <a:t>Estos predios ya pertenecen al estado.</a:t>
            </a:r>
          </a:p>
          <a:p>
            <a:pPr lvl="1"/>
            <a:r>
              <a:rPr lang="es-CO" dirty="0" smtClean="0"/>
              <a:t>Los ocupan terceros con mejoras.</a:t>
            </a:r>
          </a:p>
          <a:p>
            <a:pPr lvl="1"/>
            <a:r>
              <a:rPr lang="es-CO" dirty="0" smtClean="0"/>
              <a:t>La Ley 128 prohíbe indemnizarlos.</a:t>
            </a:r>
          </a:p>
          <a:p>
            <a:pPr lvl="1"/>
            <a:r>
              <a:rPr lang="es-CO" dirty="0" smtClean="0"/>
              <a:t>Corresponde a los municipios su desalojo.</a:t>
            </a:r>
          </a:p>
          <a:p>
            <a:pPr lvl="1"/>
            <a:r>
              <a:rPr lang="es-CO" dirty="0" smtClean="0"/>
              <a:t>La corte con base en la “Legitima confianza” ordena a los municipios compensar a estos terceros.</a:t>
            </a:r>
          </a:p>
          <a:p>
            <a:r>
              <a:rPr lang="es-CO" dirty="0" smtClean="0"/>
              <a:t>También continua el problema de la ocupación de las franjas viales por las redes de servicios públicos.</a:t>
            </a:r>
            <a:endParaRPr lang="es-CO" dirty="0"/>
          </a:p>
          <a:p>
            <a:r>
              <a:rPr lang="es-CO" dirty="0" smtClean="0"/>
              <a:t>El problema ocurre en los predios aledaños a las vía y en las vías férreas.</a:t>
            </a: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8439">
            <a:off x="1155553" y="1389173"/>
            <a:ext cx="6260673" cy="4173783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 rot="419493">
            <a:off x="186224" y="80658"/>
            <a:ext cx="8136904" cy="2911005"/>
          </a:xfrm>
          <a:prstGeom prst="rect">
            <a:avLst/>
          </a:prstGeom>
          <a:solidFill>
            <a:srgbClr val="FF0000">
              <a:alpha val="71000"/>
            </a:srgbClr>
          </a:solidFill>
          <a:ln w="25400" cmpd="thinThick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dirty="0" smtClean="0"/>
              <a:t>RETO</a:t>
            </a:r>
          </a:p>
          <a:p>
            <a:pPr algn="ctr"/>
            <a:r>
              <a:rPr lang="es-CO" sz="4800" dirty="0" smtClean="0"/>
              <a:t>Reglamentar el procedimiento del desalojo de los predios de uso público.</a:t>
            </a:r>
            <a:endParaRPr lang="es-CO" sz="4800" dirty="0"/>
          </a:p>
        </p:txBody>
      </p:sp>
      <p:sp>
        <p:nvSpPr>
          <p:cNvPr id="10" name="9 Rectángulo"/>
          <p:cNvSpPr/>
          <p:nvPr/>
        </p:nvSpPr>
        <p:spPr>
          <a:xfrm rot="21234778">
            <a:off x="580101" y="3058145"/>
            <a:ext cx="8136904" cy="3611867"/>
          </a:xfrm>
          <a:prstGeom prst="rect">
            <a:avLst/>
          </a:prstGeom>
          <a:solidFill>
            <a:srgbClr val="FF0000">
              <a:alpha val="71000"/>
            </a:srgbClr>
          </a:solidFill>
          <a:ln w="25400" cmpd="thinThick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dirty="0" smtClean="0"/>
              <a:t>RETO</a:t>
            </a:r>
          </a:p>
          <a:p>
            <a:pPr algn="ctr"/>
            <a:r>
              <a:rPr lang="es-CO" sz="4800" dirty="0" smtClean="0"/>
              <a:t>Definir un procedimiento para el traslado de las redes de servicios públicos, diferente a llegar a un acuerdo.</a:t>
            </a:r>
            <a:endParaRPr lang="es-CO" sz="4800" dirty="0"/>
          </a:p>
        </p:txBody>
      </p:sp>
    </p:spTree>
    <p:extLst>
      <p:ext uri="{BB962C8B-B14F-4D97-AF65-F5344CB8AC3E}">
        <p14:creationId xmlns:p14="http://schemas.microsoft.com/office/powerpoint/2010/main" val="3507457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8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0" dur="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Los retos de los contratos 4G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O" sz="3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Retos Técnicos.</a:t>
            </a:r>
          </a:p>
          <a:p>
            <a:r>
              <a:rPr lang="es-CO" sz="3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Retos Financieros.</a:t>
            </a:r>
          </a:p>
          <a:p>
            <a:pPr>
              <a:lnSpc>
                <a:spcPct val="100000"/>
              </a:lnSpc>
            </a:pPr>
            <a:r>
              <a:rPr lang="es-CO" sz="3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Retos Ambientales.</a:t>
            </a:r>
          </a:p>
          <a:p>
            <a:r>
              <a:rPr lang="es-CO" sz="3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Retos Urbanísticos.</a:t>
            </a:r>
          </a:p>
          <a:p>
            <a:r>
              <a:rPr lang="es-CO" sz="3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Retos Sociales.</a:t>
            </a:r>
          </a:p>
          <a:p>
            <a:pPr>
              <a:lnSpc>
                <a:spcPct val="100000"/>
              </a:lnSpc>
            </a:pPr>
            <a:r>
              <a:rPr lang="es-CO" sz="32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Retos Normativos.</a:t>
            </a:r>
          </a:p>
          <a:p>
            <a:r>
              <a:rPr lang="es-CO" sz="3200" dirty="0" smtClean="0"/>
              <a:t>Retos Operativos.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558228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5125" y="332656"/>
            <a:ext cx="7543800" cy="1450757"/>
          </a:xfrm>
        </p:spPr>
        <p:txBody>
          <a:bodyPr/>
          <a:lstStyle/>
          <a:p>
            <a:r>
              <a:rPr lang="es-CO" dirty="0" smtClean="0"/>
              <a:t>Retos Operativos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99592" y="1772816"/>
            <a:ext cx="7543800" cy="402336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La remuneración del concesionario esta atada al cumplimiento de unos indicadores de operación.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Estos indicadores se definieron en forma genérica para todos los contratos, sin considerar las condiciones particulares de cada proyecto.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CO" dirty="0" smtClean="0"/>
              <a:t>El nuevo decreto de Interoperabilidad y sistemas de peaje electrónico cambia totalmente el esquema de recaudo y  genera sobrecostos a los Concesionarios.</a:t>
            </a:r>
            <a:endParaRPr lang="es-CO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No genera una verdadera interoperabilidad.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Es opcional para los usuarios.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No contempla la integración por corredores.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s-CO" dirty="0" smtClean="0"/>
              <a:t>No contempla el desarrollo por etapas.</a:t>
            </a:r>
          </a:p>
        </p:txBody>
      </p:sp>
      <p:sp>
        <p:nvSpPr>
          <p:cNvPr id="4" name="3 Rectángulo"/>
          <p:cNvSpPr/>
          <p:nvPr/>
        </p:nvSpPr>
        <p:spPr>
          <a:xfrm rot="21138225">
            <a:off x="332719" y="491097"/>
            <a:ext cx="7449368" cy="1713709"/>
          </a:xfrm>
          <a:prstGeom prst="rect">
            <a:avLst/>
          </a:prstGeom>
          <a:solidFill>
            <a:srgbClr val="FF0000">
              <a:alpha val="71000"/>
            </a:srgbClr>
          </a:solidFill>
          <a:ln w="25400" cmpd="thinThick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200" b="1" dirty="0" smtClean="0"/>
              <a:t>RETO</a:t>
            </a:r>
          </a:p>
          <a:p>
            <a:pPr algn="ctr"/>
            <a:r>
              <a:rPr lang="es-CO" sz="3200" b="1" dirty="0" smtClean="0"/>
              <a:t>Adaptar las tablas de indicadores a cada proyecto.</a:t>
            </a:r>
            <a:endParaRPr lang="es-CO" sz="3200" b="1" dirty="0"/>
          </a:p>
        </p:txBody>
      </p:sp>
      <p:sp>
        <p:nvSpPr>
          <p:cNvPr id="5" name="4 Rectángulo"/>
          <p:cNvSpPr/>
          <p:nvPr/>
        </p:nvSpPr>
        <p:spPr>
          <a:xfrm>
            <a:off x="1565406" y="2492896"/>
            <a:ext cx="7449368" cy="1542747"/>
          </a:xfrm>
          <a:prstGeom prst="rect">
            <a:avLst/>
          </a:prstGeom>
          <a:solidFill>
            <a:srgbClr val="FF0000">
              <a:alpha val="71000"/>
            </a:srgbClr>
          </a:solidFill>
          <a:ln w="25400" cmpd="thinThick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200" b="1" dirty="0" smtClean="0"/>
              <a:t>RETO</a:t>
            </a:r>
          </a:p>
          <a:p>
            <a:pPr algn="ctr"/>
            <a:r>
              <a:rPr lang="es-CO" sz="3200" b="1" dirty="0" smtClean="0"/>
              <a:t>Mejorar las condiciones, personal y equipo para operar los proyectos.</a:t>
            </a:r>
            <a:endParaRPr lang="es-CO" sz="3200" b="1" dirty="0"/>
          </a:p>
        </p:txBody>
      </p:sp>
      <p:sp>
        <p:nvSpPr>
          <p:cNvPr id="6" name="5 Rectángulo"/>
          <p:cNvSpPr/>
          <p:nvPr/>
        </p:nvSpPr>
        <p:spPr>
          <a:xfrm rot="408576">
            <a:off x="55766" y="4368144"/>
            <a:ext cx="7449368" cy="1856880"/>
          </a:xfrm>
          <a:prstGeom prst="rect">
            <a:avLst/>
          </a:prstGeom>
          <a:solidFill>
            <a:srgbClr val="FF0000">
              <a:alpha val="71000"/>
            </a:srgbClr>
          </a:solidFill>
          <a:ln w="25400" cmpd="thinThick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200" b="1" dirty="0" smtClean="0"/>
              <a:t>RETO</a:t>
            </a:r>
          </a:p>
          <a:p>
            <a:pPr algn="ctr"/>
            <a:r>
              <a:rPr lang="es-CO" sz="3200" b="1" dirty="0" smtClean="0"/>
              <a:t>Modificar el decreto de interoperabilidad para que se adapte a las condiciones del entorno Colombiano. </a:t>
            </a:r>
            <a:endParaRPr lang="es-CO" sz="3200" b="1" dirty="0"/>
          </a:p>
        </p:txBody>
      </p:sp>
    </p:spTree>
    <p:extLst>
      <p:ext uri="{BB962C8B-B14F-4D97-AF65-F5344CB8AC3E}">
        <p14:creationId xmlns:p14="http://schemas.microsoft.com/office/powerpoint/2010/main" val="2827068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Retos para los contratos 4G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57200" indent="-457200">
              <a:lnSpc>
                <a:spcPct val="100000"/>
              </a:lnSpc>
              <a:buFont typeface="+mj-lt"/>
              <a:buAutoNum type="arabicPeriod"/>
            </a:pPr>
            <a:r>
              <a:rPr lang="es-CO" dirty="0"/>
              <a:t>Mantener las obras dentro del presupuesto y cumplir los plazos pactados.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/>
            </a:pPr>
            <a:r>
              <a:rPr lang="es-CO" dirty="0"/>
              <a:t>Contar con personal con las competencias adecuadas para el manejo de estos proyectos.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/>
            </a:pPr>
            <a:r>
              <a:rPr lang="es-CO" dirty="0"/>
              <a:t>Que las financiaciones cumplan o mejoren los supuestos de los modelos financieros.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/>
            </a:pPr>
            <a:r>
              <a:rPr lang="es-CO" dirty="0"/>
              <a:t>Agilizar la expedición de las licencias, cumpliendo los requisitos de LEY.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/>
            </a:pPr>
            <a:r>
              <a:rPr lang="es-CO" dirty="0"/>
              <a:t>Mantener las dobles calzadas como vías expresas, evitando los accesos directos desde las construcciones vecinas.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/>
            </a:pPr>
            <a:r>
              <a:rPr lang="es-CO" dirty="0"/>
              <a:t>Socializar los peajes como el pago del servicio y de la infraestructura.  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/>
            </a:pPr>
            <a:r>
              <a:rPr lang="es-CO" dirty="0"/>
              <a:t>Vender los beneficios que se reciben de las nuevas vías</a:t>
            </a:r>
            <a:r>
              <a:rPr lang="es-CO" dirty="0" smtClean="0"/>
              <a:t>.</a:t>
            </a:r>
          </a:p>
          <a:p>
            <a:pPr>
              <a:lnSpc>
                <a:spcPct val="100000"/>
              </a:lnSpc>
            </a:pPr>
            <a:endParaRPr lang="es-CO" b="1" dirty="0"/>
          </a:p>
          <a:p>
            <a:pPr>
              <a:lnSpc>
                <a:spcPct val="100000"/>
              </a:lnSpc>
            </a:pPr>
            <a:endParaRPr lang="es-CO" b="1" dirty="0"/>
          </a:p>
          <a:p>
            <a:pPr>
              <a:lnSpc>
                <a:spcPct val="100000"/>
              </a:lnSpc>
            </a:pPr>
            <a:endParaRPr lang="es-CO" dirty="0"/>
          </a:p>
          <a:p>
            <a:pPr>
              <a:lnSpc>
                <a:spcPct val="100000"/>
              </a:lnSpc>
            </a:pPr>
            <a:endParaRPr lang="es-CO" dirty="0"/>
          </a:p>
          <a:p>
            <a:pPr>
              <a:lnSpc>
                <a:spcPct val="100000"/>
              </a:lnSpc>
            </a:pPr>
            <a:endParaRPr lang="es-CO" dirty="0"/>
          </a:p>
          <a:p>
            <a:endParaRPr lang="es-CO" dirty="0"/>
          </a:p>
          <a:p>
            <a:endParaRPr lang="es-CO" dirty="0"/>
          </a:p>
          <a:p>
            <a:endParaRPr lang="es-CO" dirty="0"/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202285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Retos para los contratos 4G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lnSpc>
                <a:spcPct val="100000"/>
              </a:lnSpc>
              <a:buFont typeface="+mj-lt"/>
              <a:buAutoNum type="arabicPeriod" startAt="8"/>
            </a:pPr>
            <a:r>
              <a:rPr lang="es-CO" dirty="0" smtClean="0"/>
              <a:t>Dar </a:t>
            </a:r>
            <a:r>
              <a:rPr lang="es-CO" dirty="0"/>
              <a:t>una estabilidad jurídica a las normas con las que se estructuraron los contratos.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 startAt="8"/>
            </a:pPr>
            <a:r>
              <a:rPr lang="es-CO" dirty="0"/>
              <a:t>Reglamentar el procedimiento del desalojo de los predios de uso público</a:t>
            </a:r>
            <a:r>
              <a:rPr lang="es-CO" dirty="0" smtClean="0"/>
              <a:t>.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 startAt="8"/>
            </a:pPr>
            <a:r>
              <a:rPr lang="es-CO" dirty="0" smtClean="0"/>
              <a:t>Definir </a:t>
            </a:r>
            <a:r>
              <a:rPr lang="es-CO" dirty="0"/>
              <a:t>un procedimiento para el traslado de las redes de servicios públicos, diferente a llegar a un acuerdo</a:t>
            </a:r>
            <a:r>
              <a:rPr lang="es-CO" dirty="0" smtClean="0"/>
              <a:t>.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 startAt="8"/>
            </a:pPr>
            <a:r>
              <a:rPr lang="es-CO" dirty="0"/>
              <a:t>Adaptar las tablas de indicadores a cada proyecto</a:t>
            </a:r>
            <a:r>
              <a:rPr lang="es-CO" dirty="0" smtClean="0"/>
              <a:t>.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 startAt="8"/>
            </a:pPr>
            <a:r>
              <a:rPr lang="es-CO" dirty="0"/>
              <a:t>Mejorar las condiciones, personal y equipo para operar los proyectos</a:t>
            </a:r>
            <a:r>
              <a:rPr lang="es-CO" dirty="0" smtClean="0"/>
              <a:t>.</a:t>
            </a:r>
          </a:p>
          <a:p>
            <a:pPr marL="457200" indent="-457200">
              <a:lnSpc>
                <a:spcPct val="100000"/>
              </a:lnSpc>
              <a:buFont typeface="+mj-lt"/>
              <a:buAutoNum type="arabicPeriod" startAt="8"/>
            </a:pPr>
            <a:r>
              <a:rPr lang="es-CO" dirty="0"/>
              <a:t>Modificar el decreto de interoperabilidad para que se adapte a las condiciones del entrono Colombiano. </a:t>
            </a:r>
          </a:p>
          <a:p>
            <a:pPr>
              <a:lnSpc>
                <a:spcPct val="100000"/>
              </a:lnSpc>
            </a:pPr>
            <a:endParaRPr lang="es-CO" b="1" dirty="0"/>
          </a:p>
          <a:p>
            <a:pPr>
              <a:lnSpc>
                <a:spcPct val="100000"/>
              </a:lnSpc>
            </a:pPr>
            <a:endParaRPr lang="es-CO" b="1" dirty="0"/>
          </a:p>
          <a:p>
            <a:pPr>
              <a:lnSpc>
                <a:spcPct val="100000"/>
              </a:lnSpc>
            </a:pPr>
            <a:endParaRPr lang="es-CO" dirty="0" smtClean="0"/>
          </a:p>
          <a:p>
            <a:pPr>
              <a:lnSpc>
                <a:spcPct val="100000"/>
              </a:lnSpc>
            </a:pPr>
            <a:endParaRPr lang="es-CO" dirty="0" smtClean="0"/>
          </a:p>
          <a:p>
            <a:pPr>
              <a:lnSpc>
                <a:spcPct val="100000"/>
              </a:lnSpc>
            </a:pPr>
            <a:endParaRPr lang="es-CO" dirty="0" smtClean="0"/>
          </a:p>
          <a:p>
            <a:endParaRPr lang="es-CO" dirty="0" smtClean="0"/>
          </a:p>
          <a:p>
            <a:endParaRPr lang="es-CO" dirty="0" smtClean="0"/>
          </a:p>
          <a:p>
            <a:endParaRPr lang="es-CO" dirty="0" smtClean="0"/>
          </a:p>
          <a:p>
            <a:endParaRPr lang="es-CO" dirty="0" smtClean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683169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dirty="0" smtClean="0"/>
              <a:t>GRACIAS</a:t>
            </a:r>
            <a:endParaRPr lang="es-CO" dirty="0"/>
          </a:p>
        </p:txBody>
      </p:sp>
      <p:pic>
        <p:nvPicPr>
          <p:cNvPr id="7" name="6 Marcador de posición de imagen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" b="2222"/>
          <a:stretch>
            <a:fillRect/>
          </a:stretch>
        </p:blipFill>
        <p:spPr/>
      </p:pic>
      <p:sp>
        <p:nvSpPr>
          <p:cNvPr id="6" name="5 Marcador de texto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60180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iv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1_giv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9CC26709-368C-4D72-9060-94E5B3FF3C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giv</Template>
  <TotalTime>747</TotalTime>
  <Words>1588</Words>
  <Application>Microsoft Office PowerPoint</Application>
  <PresentationFormat>Presentación en pantalla (4:3)</PresentationFormat>
  <Paragraphs>235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giv</vt:lpstr>
      <vt:lpstr>1_giv</vt:lpstr>
      <vt:lpstr>   Retos en los Proyectos 4ta Generación  Germán Ignacio Vélez Villegas </vt:lpstr>
      <vt:lpstr>El contrato 4G</vt:lpstr>
      <vt:lpstr>Proyectos 4G – Iniciativa pública</vt:lpstr>
      <vt:lpstr>Proyectos 4G – Iniciativa privada</vt:lpstr>
      <vt:lpstr>Proyectos 4G – IP en el SECOP</vt:lpstr>
      <vt:lpstr>Los retos de los contratos 4G</vt:lpstr>
      <vt:lpstr>Presentación de PowerPoint</vt:lpstr>
      <vt:lpstr>Presentación de PowerPoint</vt:lpstr>
      <vt:lpstr>Presentación de PowerPoint</vt:lpstr>
      <vt:lpstr>Retos técnicos en las 4G</vt:lpstr>
      <vt:lpstr>Los retos de los contratos 4G</vt:lpstr>
      <vt:lpstr>Retos Financieros</vt:lpstr>
      <vt:lpstr>Los retos de los contratos 4G</vt:lpstr>
      <vt:lpstr>Retos Ambientales</vt:lpstr>
      <vt:lpstr>Los retos de los contratos 4G</vt:lpstr>
      <vt:lpstr>Retos Urbanísticos</vt:lpstr>
      <vt:lpstr>Los retos de los contratos 4G</vt:lpstr>
      <vt:lpstr>Retos Sociales</vt:lpstr>
      <vt:lpstr>Los retos de los contratos 4G</vt:lpstr>
      <vt:lpstr>Retos Normativos</vt:lpstr>
      <vt:lpstr>Retos Normativos</vt:lpstr>
      <vt:lpstr>Retos Normativos</vt:lpstr>
      <vt:lpstr>Retos Normativos</vt:lpstr>
      <vt:lpstr>Retos Normativos</vt:lpstr>
      <vt:lpstr>Los retos de los contratos 4G</vt:lpstr>
      <vt:lpstr>Retos Operativos</vt:lpstr>
      <vt:lpstr>Retos para los contratos 4G</vt:lpstr>
      <vt:lpstr>Retos para los contratos 4G</vt:lpstr>
      <vt:lpstr>GRACIAS</vt:lpstr>
    </vt:vector>
  </TitlesOfParts>
  <Company>GIV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German Velez</dc:creator>
  <cp:lastModifiedBy>German Velez</cp:lastModifiedBy>
  <cp:revision>84</cp:revision>
  <dcterms:created xsi:type="dcterms:W3CDTF">2015-11-07T17:08:44Z</dcterms:created>
  <dcterms:modified xsi:type="dcterms:W3CDTF">2015-11-20T22:28:37Z</dcterms:modified>
</cp:coreProperties>
</file>